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733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8089" autoAdjust="0"/>
  </p:normalViewPr>
  <p:slideViewPr>
    <p:cSldViewPr snapToGrid="0">
      <p:cViewPr>
        <p:scale>
          <a:sx n="33" d="100"/>
          <a:sy n="33" d="100"/>
        </p:scale>
        <p:origin x="26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E9A3-1259-4190-B88D-991D09AE3778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5313-70DF-4381-B44D-0E8573A6CC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0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3F49B-37E9-29F0-09BE-A8A09DAC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19BC63-7257-5C39-B747-54478E7C6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20875" y="803275"/>
            <a:ext cx="2835275" cy="4016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C1FC83-544F-9A91-F101-9220014CA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956366-BE84-8D1B-A6DF-33029F610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7925-C163-4E0A-BDBF-AEF117F8B7E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66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4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7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9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1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0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6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2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5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C:\Documents and Settings\user\바탕 화면\파워포인트1.jpg">
            <a:extLst>
              <a:ext uri="{FF2B5EF4-FFF2-40B4-BE49-F238E27FC236}">
                <a16:creationId xmlns:a16="http://schemas.microsoft.com/office/drawing/2014/main" id="{0E4E75E5-F153-2E08-5C6C-D2A9C6372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l="35937" b="59141"/>
          <a:stretch>
            <a:fillRect/>
          </a:stretch>
        </p:blipFill>
        <p:spPr bwMode="auto">
          <a:xfrm flipH="1">
            <a:off x="-1" y="7"/>
            <a:ext cx="21383625" cy="3384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3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F67D-D6FB-B271-E9ED-5CEB18B1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7AE20D5-7FDC-C5E5-97E6-9B0373DF06E7}"/>
              </a:ext>
            </a:extLst>
          </p:cNvPr>
          <p:cNvSpPr/>
          <p:nvPr/>
        </p:nvSpPr>
        <p:spPr>
          <a:xfrm>
            <a:off x="467387" y="12012605"/>
            <a:ext cx="10085352" cy="18071473"/>
          </a:xfrm>
          <a:prstGeom prst="roundRect">
            <a:avLst>
              <a:gd name="adj" fmla="val 28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32E9D24F-D68F-7547-ACD9-52D61443961E}"/>
              </a:ext>
            </a:extLst>
          </p:cNvPr>
          <p:cNvSpPr/>
          <p:nvPr/>
        </p:nvSpPr>
        <p:spPr>
          <a:xfrm>
            <a:off x="10830885" y="22308758"/>
            <a:ext cx="10085352" cy="3911792"/>
          </a:xfrm>
          <a:prstGeom prst="roundRect">
            <a:avLst>
              <a:gd name="adj" fmla="val 55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540CA9C-9825-87FC-FC8D-BEBB1C1D7CA0}"/>
              </a:ext>
            </a:extLst>
          </p:cNvPr>
          <p:cNvSpPr/>
          <p:nvPr/>
        </p:nvSpPr>
        <p:spPr>
          <a:xfrm>
            <a:off x="10830886" y="5290281"/>
            <a:ext cx="10085352" cy="16855875"/>
          </a:xfrm>
          <a:prstGeom prst="roundRect">
            <a:avLst>
              <a:gd name="adj" fmla="val 42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A3D2FD3-29F1-85A2-2947-ADD0947389CB}"/>
              </a:ext>
            </a:extLst>
          </p:cNvPr>
          <p:cNvSpPr/>
          <p:nvPr/>
        </p:nvSpPr>
        <p:spPr>
          <a:xfrm>
            <a:off x="467388" y="5290282"/>
            <a:ext cx="10085352" cy="3536328"/>
          </a:xfrm>
          <a:prstGeom prst="roundRect">
            <a:avLst>
              <a:gd name="adj" fmla="val 1047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B44A9B9-E869-B3A5-4583-6830A278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740" y="1394146"/>
            <a:ext cx="18132109" cy="1916494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Inter-Slice MRI Interpolation for</a:t>
            </a:r>
            <a:b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Anatomy-Preserving Data Augmentation</a:t>
            </a:r>
            <a:endParaRPr lang="ko-KR" altLang="ko-KR" sz="5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57A67E4D-2133-168A-6E50-9D4A85AF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793" y="4238680"/>
            <a:ext cx="15274576" cy="1114341"/>
          </a:xfrm>
        </p:spPr>
        <p:txBody>
          <a:bodyPr anchor="ctr"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ko-KR" sz="237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Data Science, The Catholic University of Korea, Bucheon, Republic of Korea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0B41EBC6-00A6-559C-7485-7334858149BC}"/>
              </a:ext>
            </a:extLst>
          </p:cNvPr>
          <p:cNvSpPr txBox="1">
            <a:spLocks/>
          </p:cNvSpPr>
          <p:nvPr/>
        </p:nvSpPr>
        <p:spPr>
          <a:xfrm>
            <a:off x="3143864" y="3565447"/>
            <a:ext cx="15091863" cy="738587"/>
          </a:xfrm>
          <a:prstGeom prst="rect">
            <a:avLst/>
          </a:prstGeom>
        </p:spPr>
        <p:txBody>
          <a:bodyPr vert="horz" lIns="120283" tIns="60141" rIns="120283" bIns="60141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3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Lee (Student ID: 202221759 )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16468-9381-9CE7-39CC-3C8A0F56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09" y="531977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EAE77-9921-4A4A-6B33-F07D92E9DBC4}"/>
              </a:ext>
            </a:extLst>
          </p:cNvPr>
          <p:cNvSpPr txBox="1"/>
          <p:nvPr/>
        </p:nvSpPr>
        <p:spPr>
          <a:xfrm>
            <a:off x="802210" y="6073528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augmentations (rotation/flip/crop) can distort clinically important anatomy, and irregular MRI inter-slice spacing weakens spatial continuity.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an inter-slice interpolation–based augmentation that synthesizes anatomically consistent slices, preserving structure while expanding training diversity.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anatomy-preserving strategy improves segmentation and detection performance without sacrificing clinical realism.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2B6B3B-8A60-E3EB-8A15-4B1769F7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7" y="12085018"/>
            <a:ext cx="5690212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Materials &amp; Methods</a:t>
            </a:r>
          </a:p>
        </p:txBody>
      </p:sp>
      <p:pic>
        <p:nvPicPr>
          <p:cNvPr id="19" name="그림 18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A544EC62-7601-9230-3E47-EDDA3B31E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r="-1" b="75267"/>
          <a:stretch>
            <a:fillRect/>
          </a:stretch>
        </p:blipFill>
        <p:spPr>
          <a:xfrm>
            <a:off x="18973502" y="245074"/>
            <a:ext cx="2138518" cy="165084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FE4469D-B0D4-FBC6-67E7-6EA21FD45199}"/>
              </a:ext>
            </a:extLst>
          </p:cNvPr>
          <p:cNvSpPr/>
          <p:nvPr/>
        </p:nvSpPr>
        <p:spPr>
          <a:xfrm>
            <a:off x="467387" y="9002294"/>
            <a:ext cx="10085352" cy="2834629"/>
          </a:xfrm>
          <a:prstGeom prst="roundRect">
            <a:avLst>
              <a:gd name="adj" fmla="val 108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096058-9AA7-4DC4-9A58-0ED930B5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8" y="902122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Objective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5770A7CD-73C1-07DA-B4C1-127E5424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06147"/>
              </p:ext>
            </p:extLst>
          </p:nvPr>
        </p:nvGraphicFramePr>
        <p:xfrm>
          <a:off x="11042164" y="18593202"/>
          <a:ext cx="9726588" cy="327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8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27500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275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0.6164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0.7953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0.4939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0.3643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98886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0.6344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0.8097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0.6915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0.5447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2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0.6220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0.8287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0.5458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0.3844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0.8329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0.6437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0.8424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0.5770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0.3919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0.8074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0.6378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0.8421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0.7406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0.5802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0.4059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0.6367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0.7205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0.7986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0.6254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0.7251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0.3909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D7A48A7B-62C5-37A0-E28C-D9768E6E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89063"/>
              </p:ext>
            </p:extLst>
          </p:nvPr>
        </p:nvGraphicFramePr>
        <p:xfrm>
          <a:off x="12771661" y="23264229"/>
          <a:ext cx="6117948" cy="163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404">
                  <a:extLst>
                    <a:ext uri="{9D8B030D-6E8A-4147-A177-3AD203B41FA5}">
                      <a16:colId xmlns:a16="http://schemas.microsoft.com/office/drawing/2014/main" val="1727062464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55289438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983777691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4249596929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2808845526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2002597629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4225599797"/>
                    </a:ext>
                  </a:extLst>
                </a:gridCol>
              </a:tblGrid>
              <a:tr h="336864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6640"/>
                  </a:ext>
                </a:extLst>
              </a:tr>
              <a:tr h="3155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00433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0.8211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0.6397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0.8247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0.7139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0.5433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96575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0.8351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0.6427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0.8406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0.7340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0.5688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0.4001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63949"/>
                  </a:ext>
                </a:extLst>
              </a:tr>
              <a:tr h="33686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0.6922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0.5199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0.3556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2235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098B9D6-0E8C-948A-A1DB-8F73ECB6D176}"/>
              </a:ext>
            </a:extLst>
          </p:cNvPr>
          <p:cNvSpPr txBox="1"/>
          <p:nvPr/>
        </p:nvSpPr>
        <p:spPr>
          <a:xfrm>
            <a:off x="802209" y="9761421"/>
            <a:ext cx="9415709" cy="204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an anatomy-preserving inter-slice MRI interpolation framework for efficient data augmentation.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simple averaging with lightweight models (AE, VAE, UNet, ResUNet, PGGAN), we synthesize anatomically consistent intermediate slices that boost segmentation/detection while maintaining structural fidelity at lower cost than Transformer-based methods.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9E3E54E-A650-6800-6BB1-8978EBAB01BC}"/>
              </a:ext>
            </a:extLst>
          </p:cNvPr>
          <p:cNvSpPr/>
          <p:nvPr/>
        </p:nvSpPr>
        <p:spPr>
          <a:xfrm>
            <a:off x="10830885" y="26463343"/>
            <a:ext cx="10085352" cy="3620735"/>
          </a:xfrm>
          <a:prstGeom prst="roundRect">
            <a:avLst>
              <a:gd name="adj" fmla="val 7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310A96-AF0C-1795-31EF-883B9FE0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234703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Ablation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C95F0-993C-75F8-A16F-DBD79019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651" y="5323921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28" name="그림 27" descr="스크린샷, 엑스레이 필름, 흑백, 모노크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29E4CF-9B6A-43B9-21EE-078423AE0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85" y="6104378"/>
            <a:ext cx="7356697" cy="40009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853326-BBC7-3185-795A-7303205A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653727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64F69-5F76-DD5E-8DDE-C28AAA7E240A}"/>
              </a:ext>
            </a:extLst>
          </p:cNvPr>
          <p:cNvSpPr txBox="1"/>
          <p:nvPr/>
        </p:nvSpPr>
        <p:spPr>
          <a:xfrm>
            <a:off x="11190087" y="27342227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Inter-slice MRI interpolation is an effective augmentation that preserves anatomical fidelity.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lightweight models, UNet/ResUNet delivered the best balance between reconstruction (PSNR/SSIM) and downstream performance (mAP/DSC/mIoU).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were largest in low-data settings—peaking at r = 2—and required no changes to downstream architectures or parameter counts.</a:t>
            </a:r>
            <a:endParaRPr lang="ko-KR" altLang="en-US" sz="21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텍스트, 스크린샷, 도표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6CA77D-FE25-BD82-EA8D-1E1EA8E77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12943681"/>
            <a:ext cx="7550541" cy="11062871"/>
          </a:xfrm>
          <a:prstGeom prst="rect">
            <a:avLst/>
          </a:prstGeom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34CB215-3541-E35C-EC0D-E9E0ACE1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49059"/>
              </p:ext>
            </p:extLst>
          </p:nvPr>
        </p:nvGraphicFramePr>
        <p:xfrm>
          <a:off x="1038701" y="28458532"/>
          <a:ext cx="8942721" cy="12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754">
                  <a:extLst>
                    <a:ext uri="{9D8B030D-6E8A-4147-A177-3AD203B41FA5}">
                      <a16:colId xmlns:a16="http://schemas.microsoft.com/office/drawing/2014/main" val="2562532102"/>
                    </a:ext>
                  </a:extLst>
                </a:gridCol>
                <a:gridCol w="858215">
                  <a:extLst>
                    <a:ext uri="{9D8B030D-6E8A-4147-A177-3AD203B41FA5}">
                      <a16:colId xmlns:a16="http://schemas.microsoft.com/office/drawing/2014/main" val="804638450"/>
                    </a:ext>
                  </a:extLst>
                </a:gridCol>
                <a:gridCol w="946795">
                  <a:extLst>
                    <a:ext uri="{9D8B030D-6E8A-4147-A177-3AD203B41FA5}">
                      <a16:colId xmlns:a16="http://schemas.microsoft.com/office/drawing/2014/main" val="276344555"/>
                    </a:ext>
                  </a:extLst>
                </a:gridCol>
                <a:gridCol w="586152">
                  <a:extLst>
                    <a:ext uri="{9D8B030D-6E8A-4147-A177-3AD203B41FA5}">
                      <a16:colId xmlns:a16="http://schemas.microsoft.com/office/drawing/2014/main" val="204294056"/>
                    </a:ext>
                  </a:extLst>
                </a:gridCol>
                <a:gridCol w="557716">
                  <a:extLst>
                    <a:ext uri="{9D8B030D-6E8A-4147-A177-3AD203B41FA5}">
                      <a16:colId xmlns:a16="http://schemas.microsoft.com/office/drawing/2014/main" val="1361538065"/>
                    </a:ext>
                  </a:extLst>
                </a:gridCol>
                <a:gridCol w="1455580">
                  <a:extLst>
                    <a:ext uri="{9D8B030D-6E8A-4147-A177-3AD203B41FA5}">
                      <a16:colId xmlns:a16="http://schemas.microsoft.com/office/drawing/2014/main" val="3233410590"/>
                    </a:ext>
                  </a:extLst>
                </a:gridCol>
                <a:gridCol w="1248819">
                  <a:extLst>
                    <a:ext uri="{9D8B030D-6E8A-4147-A177-3AD203B41FA5}">
                      <a16:colId xmlns:a16="http://schemas.microsoft.com/office/drawing/2014/main" val="1665920346"/>
                    </a:ext>
                  </a:extLst>
                </a:gridCol>
                <a:gridCol w="1279690">
                  <a:extLst>
                    <a:ext uri="{9D8B030D-6E8A-4147-A177-3AD203B41FA5}">
                      <a16:colId xmlns:a16="http://schemas.microsoft.com/office/drawing/2014/main" val="2116974927"/>
                    </a:ext>
                  </a:extLst>
                </a:gridCol>
              </a:tblGrid>
              <a:tr h="29926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 seq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#Cls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(pt/img)</a:t>
                      </a: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06028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 (VCF/Metz)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/ 1,064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54021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 (Anatomy)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1,560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184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43844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(Tumor)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Ax+Sag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T1w-CE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/ 500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/ 50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/ 145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293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FEBF82-5AFB-48CF-7FE4-C0780D514C22}"/>
              </a:ext>
            </a:extLst>
          </p:cNvPr>
          <p:cNvSpPr txBox="1"/>
          <p:nvPr/>
        </p:nvSpPr>
        <p:spPr>
          <a:xfrm>
            <a:off x="825008" y="24566579"/>
            <a:ext cx="9415709" cy="3353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We first split the downstream dataset (train/val/test), then train an interpolator (AE/UNet ETC..) on slice triplets () -&gt; using a reconstruction loss (L1+SSIM)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After training, we freeze and generate r-step inter-slice images only for the train split, producing anatomically consistent slice between adjacent indices.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The augmented train set is used to learn the downstream segmentation/detection models, while val/test remain untouched, ensuring gains come from interpolation-based augmentation rather than data leakage.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B5E93-DABF-5FBB-9D8F-2EC682C0CB71}"/>
              </a:ext>
            </a:extLst>
          </p:cNvPr>
          <p:cNvSpPr txBox="1"/>
          <p:nvPr/>
        </p:nvSpPr>
        <p:spPr>
          <a:xfrm>
            <a:off x="11190087" y="24991722"/>
            <a:ext cx="9415709" cy="1070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 = 2, all tasks achieved their peak—Spine-1 mAP@50 = 0.8351; Spine-2 DSC = 0.8406 / mIoU = 0.7340; Brain mAP@50 = 0.5688—while r = 3 degraded performance.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53B03-EE6B-4BCF-9380-752E689E6EDC}"/>
              </a:ext>
            </a:extLst>
          </p:cNvPr>
          <p:cNvSpPr txBox="1"/>
          <p:nvPr/>
        </p:nvSpPr>
        <p:spPr>
          <a:xfrm>
            <a:off x="3546335" y="24050647"/>
            <a:ext cx="3710694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Overall architecture</a:t>
            </a:r>
            <a:endParaRPr lang="ko-KR" altLang="en-US" sz="1978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3DFD-49DA-B12E-9F34-80944939160F}"/>
              </a:ext>
            </a:extLst>
          </p:cNvPr>
          <p:cNvSpPr txBox="1"/>
          <p:nvPr/>
        </p:nvSpPr>
        <p:spPr>
          <a:xfrm>
            <a:off x="3004644" y="27974225"/>
            <a:ext cx="5010836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Datasets for downstream tasks</a:t>
            </a:r>
            <a:endParaRPr lang="ko-KR" altLang="en-US" sz="1978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1D3348-F0A6-1BC3-FE04-D86FA82FA139}"/>
              </a:ext>
            </a:extLst>
          </p:cNvPr>
          <p:cNvSpPr txBox="1"/>
          <p:nvPr/>
        </p:nvSpPr>
        <p:spPr>
          <a:xfrm>
            <a:off x="11189650" y="10164378"/>
            <a:ext cx="9157393" cy="10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Qualitative comparison of inter-slice MRI interpolation—Average, UNet, ResUNet, AE, VAE, and PGGAN—on spine (axial/sagittal) and brain, with t and t+1 indicating adjacent ground-truth slices.</a:t>
            </a:r>
            <a:endParaRPr lang="ko-KR" altLang="en-US" sz="1978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9142FE-48F7-E9CA-9E9D-80B6F50EBA19}"/>
              </a:ext>
            </a:extLst>
          </p:cNvPr>
          <p:cNvSpPr txBox="1"/>
          <p:nvPr/>
        </p:nvSpPr>
        <p:spPr>
          <a:xfrm>
            <a:off x="11251939" y="17889714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93FB5D5C-2203-5CF6-F867-7EA42131C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96878"/>
              </p:ext>
            </p:extLst>
          </p:nvPr>
        </p:nvGraphicFramePr>
        <p:xfrm>
          <a:off x="11042165" y="14716929"/>
          <a:ext cx="9726591" cy="302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9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77846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7784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0.6067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0.5900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0.6835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0.7902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0.6801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0.6769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0.6502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24.46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0.6906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0.6384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0.5940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0.6704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805E926D-39A1-ACE4-F27D-840E2DB9FAE7}"/>
              </a:ext>
            </a:extLst>
          </p:cNvPr>
          <p:cNvSpPr txBox="1"/>
          <p:nvPr/>
        </p:nvSpPr>
        <p:spPr>
          <a:xfrm>
            <a:off x="11251938" y="13997908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C59A63-B592-773C-8744-99E404C5020F}"/>
              </a:ext>
            </a:extLst>
          </p:cNvPr>
          <p:cNvSpPr txBox="1"/>
          <p:nvPr/>
        </p:nvSpPr>
        <p:spPr>
          <a:xfrm>
            <a:off x="10973792" y="11130101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Reconstruction (Table 1): UNet/ResUNet achieve the highest PSNR/SSIM across datasets (e.g., Spine-1 PSNR 25.08/24.90, SSIM 0.7902/0.7598; Brain PSNR 25.18/25.19, SSIM 0.7061/0.7062), while Average and PGGAN trail.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Downstream (Table 2): UNet yields the best overall performance (Spine-1 mAP@50 0.8329; Spine-2 DSC 0.8424 / mIoU 0.7407), and ResUNet leads Brain detection (mAP@50 0.5802, mAP@95 0.4059); all interpolation methods beat None, with Average &lt; UNet/ResUNet.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AD3A4-2404-B7D6-C1C0-28D0889486A4}"/>
              </a:ext>
            </a:extLst>
          </p:cNvPr>
          <p:cNvSpPr txBox="1"/>
          <p:nvPr/>
        </p:nvSpPr>
        <p:spPr>
          <a:xfrm>
            <a:off x="271606" y="430046"/>
            <a:ext cx="7313519" cy="141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3108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2026</a:t>
            </a:r>
            <a:r>
              <a:rPr kumimoji="1" lang="ko-KR" altLang="en-US" sz="3108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가톨릭대학교 인공지능학과 </a:t>
            </a:r>
            <a:endParaRPr kumimoji="1" lang="en-US" altLang="ko-KR" sz="3108" b="1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3108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성과 </a:t>
            </a:r>
            <a:r>
              <a:rPr kumimoji="1" lang="ko-KR" altLang="en-US" sz="3108" b="1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공유회</a:t>
            </a:r>
            <a:endParaRPr kumimoji="1" lang="ko-KR" altLang="en-US" sz="1271" b="1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DEE2C0-B3BA-A354-F072-810B390D0F61}"/>
              </a:ext>
            </a:extLst>
          </p:cNvPr>
          <p:cNvSpPr/>
          <p:nvPr/>
        </p:nvSpPr>
        <p:spPr>
          <a:xfrm>
            <a:off x="2663508" y="4459712"/>
            <a:ext cx="16620565" cy="16336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ko-KR" altLang="en-US" sz="4400" b="1" dirty="0"/>
              <a:t>❖</a:t>
            </a:r>
            <a:r>
              <a:rPr kumimoji="1" lang="en-US" altLang="ko-KR" sz="4400" b="1" dirty="0"/>
              <a:t> (</a:t>
            </a:r>
            <a:r>
              <a:rPr kumimoji="1" lang="ko-KR" altLang="en-US" sz="4400" b="1" dirty="0"/>
              <a:t>졸업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 성과공유회 포스터 제작 가이드라인 ❖</a:t>
            </a:r>
            <a:endParaRPr kumimoji="1" lang="en-US" altLang="ko-KR" sz="4400" b="1" dirty="0"/>
          </a:p>
          <a:p>
            <a:pPr algn="ctr">
              <a:lnSpc>
                <a:spcPct val="200000"/>
              </a:lnSpc>
            </a:pP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졸업대상자는 본인의 졸업 성과물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/>
              <a:t>논문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프로젝트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을 </a:t>
            </a:r>
            <a:r>
              <a:rPr kumimoji="1" lang="ko-KR" altLang="en-US" sz="4400" b="1" dirty="0" err="1"/>
              <a:t>한장의</a:t>
            </a:r>
            <a:r>
              <a:rPr kumimoji="1" lang="ko-KR" altLang="en-US" sz="4400" b="1" dirty="0"/>
              <a:t> 포스터로 정리한 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성과공유회에 전시합니다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포스터는 </a:t>
            </a:r>
            <a:r>
              <a:rPr kumimoji="1" lang="en-US" altLang="ko-KR" sz="4400" b="1" dirty="0"/>
              <a:t>A1</a:t>
            </a:r>
            <a:r>
              <a:rPr kumimoji="1" lang="ko-KR" altLang="en-US" sz="4400" b="1" dirty="0"/>
              <a:t>사이즈로 출력했을 때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글씨나 그림이 적절히 보이도록  구성하십시오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프로젝트의 경우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팀당 </a:t>
            </a:r>
            <a:r>
              <a:rPr kumimoji="1" lang="en-US" altLang="ko-KR" sz="4400" b="1" dirty="0"/>
              <a:t>1</a:t>
            </a:r>
            <a:r>
              <a:rPr kumimoji="1" lang="ko-KR" altLang="en-US" sz="4400" b="1" dirty="0"/>
              <a:t>개만 제작하면 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상단의 연도는 본인의 졸업연도로 </a:t>
            </a:r>
            <a:r>
              <a:rPr kumimoji="1" lang="ko-KR" altLang="en-US" sz="4400" b="1" dirty="0" err="1"/>
              <a:t>적으셔야합니다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r>
              <a:rPr kumimoji="1" lang="en-US" altLang="ko-KR" sz="4400" b="1" dirty="0"/>
              <a:t>(2025</a:t>
            </a:r>
            <a:r>
              <a:rPr kumimoji="1" lang="ko-KR" altLang="en-US" sz="4400" b="1" dirty="0"/>
              <a:t>년 </a:t>
            </a:r>
            <a:r>
              <a:rPr kumimoji="1" lang="en-US" altLang="ko-KR" sz="4400" b="1" dirty="0"/>
              <a:t>11</a:t>
            </a:r>
            <a:r>
              <a:rPr kumimoji="1" lang="ko-KR" altLang="en-US" sz="4400" b="1" dirty="0"/>
              <a:t>월에 성과공유회를 하더라도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졸업연도가 </a:t>
            </a:r>
            <a:r>
              <a:rPr kumimoji="1" lang="en-US" altLang="ko-KR" sz="4400" b="1" dirty="0"/>
              <a:t>2026</a:t>
            </a:r>
            <a:r>
              <a:rPr kumimoji="1" lang="ko-KR" altLang="en-US" sz="4400" b="1" dirty="0"/>
              <a:t>년</a:t>
            </a:r>
            <a:r>
              <a:rPr kumimoji="1" lang="en-US" altLang="ko-KR" sz="4400" b="1" dirty="0"/>
              <a:t>2</a:t>
            </a:r>
            <a:r>
              <a:rPr kumimoji="1" lang="ko-KR" altLang="en-US" sz="4400" b="1" dirty="0"/>
              <a:t>월이면 </a:t>
            </a:r>
            <a:r>
              <a:rPr kumimoji="1" lang="en-US" altLang="ko-KR" sz="4400" b="1" dirty="0"/>
              <a:t>2026</a:t>
            </a:r>
            <a:r>
              <a:rPr kumimoji="1" lang="ko-KR" altLang="en-US" sz="4400" b="1" dirty="0"/>
              <a:t>년으로 적음</a:t>
            </a:r>
            <a:r>
              <a:rPr kumimoji="1" lang="en-US" altLang="ko-KR" sz="44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소제목</a:t>
            </a:r>
            <a:r>
              <a:rPr kumimoji="1" lang="en-US" altLang="ko-KR" sz="4400" b="1" dirty="0"/>
              <a:t>(Introduction, Objective </a:t>
            </a:r>
            <a:r>
              <a:rPr kumimoji="1" lang="ko-KR" altLang="en-US" sz="4400" b="1" dirty="0"/>
              <a:t>등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</a:t>
            </a:r>
            <a:r>
              <a:rPr kumimoji="1" lang="ko-KR" altLang="en-US" sz="4400" b="1" dirty="0" err="1"/>
              <a:t>변경가능합니다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각박스의 사이즈도 변경 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그러나 전체적으로는 반드시 </a:t>
            </a:r>
            <a:r>
              <a:rPr kumimoji="1" lang="en-US" altLang="ko-KR" sz="4400" b="1" dirty="0"/>
              <a:t>two columns</a:t>
            </a:r>
            <a:r>
              <a:rPr kumimoji="1" lang="ko-KR" altLang="en-US" sz="4400" b="1" dirty="0"/>
              <a:t> 구조를 유지하십시오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본 설명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 err="1"/>
              <a:t>빨간박스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삭제하고 제작하십시오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ko-KR" sz="4400" b="1" dirty="0"/>
          </a:p>
          <a:p>
            <a:endParaRPr kumimoji="1"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0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9345</TotalTime>
  <Words>1012</Words>
  <Application>Microsoft Office PowerPoint</Application>
  <PresentationFormat>사용자 지정</PresentationFormat>
  <Paragraphs>220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HY견명조</vt:lpstr>
      <vt:lpstr>맑은 고딕</vt:lpstr>
      <vt:lpstr>Arial</vt:lpstr>
      <vt:lpstr>Times New Roman</vt:lpstr>
      <vt:lpstr>Office 테마</vt:lpstr>
      <vt:lpstr>Inter-Slice MRI Interpolation for Anatomy-Preserving Data Augmentation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SIVC with Machine Learning Methods - Risk Factor Findings and Muscle Variables Strategy</dc:title>
  <dc:creator>a01024109501@gmail.com</dc:creator>
  <cp:lastModifiedBy>Catholic</cp:lastModifiedBy>
  <cp:revision>278</cp:revision>
  <cp:lastPrinted>2024-10-23T06:04:24Z</cp:lastPrinted>
  <dcterms:created xsi:type="dcterms:W3CDTF">2024-04-07T05:35:10Z</dcterms:created>
  <dcterms:modified xsi:type="dcterms:W3CDTF">2025-11-18T00:29:16Z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soo_Trace_ID">
    <vt:lpwstr>eyJub2RlMSI6eyJkc2QiOiIwMTAwMDAwMDAwMDAzMTk0IiwibG9nVGltZSI6IjIwMjQtMTAtMjJUMTE6MzA6MTdaIiwicElEIjoxLCJwcm9jZXNzSWQiOjUwNzI4LCJwcm9jZXNzTmFtZSI6IlBPV0VSUE5ULkVYRSIsInRyYWNlSWQiOiI0RUJCMDI1QTRGMjE0RDc1QjAwQ0RGRDk0REVCQjdDMyIsInVzZXJDb2RlIjoiMjIyMDA5MDQifSwibm9kZTIiOnsiZHNkIjoiMDEwMDAwMDAwMDAwMzE5NCIsImxvZ1RpbWUiOiIyMDI0LTEwLTIyVDExOjMwOjE3WiIsInBJRCI6MSwicHJvY2Vzc0lkIjo1MDcyOCwicHJvY2Vzc05hbWUiOiJQT1dFUlBOVC5FWEUiLCJ0cmFjZUlkIjoiNEVCQjAyNUE0RjIxNEQ3NUIwMENERkQ5NERFQkI3QzMiLCJ1c2VyQ29kZSI6IjIyMjAwOTA0In0sIm5vZGUzIjp7ImRzZCI6IjAxMDAwMDAwMDAwMDMxOTQiLCJsb2dUaW1lIjoiMjAyNC0xMC0yMlQxMTozMDoxN1oiLCJwSUQiOjEsInByb2Nlc3NJZCI6NTA3MjgsInByb2Nlc3NOYW1lIjoiUE9XRVJQTlQuRVhFIiwidHJhY2VJZCI6IjRFQkIwMjVBNEYyMTRENzVCMDBDREZEOTRERUJCN0MzIiwidXNlckNvZGUiOiIyMjIwMDkwNCJ9LCJub2RlNCI6eyJkc2QiOiIwMTAwMDAwMDAwMDAzMTk0IiwibG9nVGltZSI6IjIwMjQtMTAtMjJUMTE6MzA6MTdaIiwicElEIjoxLCJwcm9jZXNzSWQiOjUwNzI4LCJwcm9jZXNzTmFtZSI6IlBPV0VSUE5ULkVYRSIsInRyYWNlSWQiOiI0RUJCMDI1QTRGMjE0RDc1QjAwQ0RGRDk0REVCQjdDMyIsInVzZXJDb2RlIjoiMjIyMDA5MDQifSwibm9kZTUiOnsiZHNkIjoiMDAwMDAwMDAwMDAwMDAwMCIsImxvZ1RpbWUiOiIyMDI0LTEwLTIyVDExOjM0OjA2WiIsInBJRCI6MjA0OCwicHJvY2Vzc0lkIjo1MDcyOCwicHJvY2Vzc05hbWUiOiJQT1dFUlBOVC5FWEUiLCJ0cmFjZUlkIjoiRjkzOTEwRDNEOTE3NDZBRUJCN0YzNDQ2NTlDMEExRTYiLCJ1c2VyQ29kZSI6IjIyMjAwOTA0In0sIm5vZGVDb3VudCI6Miwicm9vdFRyYWNlSWQiOiI0RUJCMDI1QTRGMjE0RDc1QjAwQ0RGRDk0REVCQjdDMyJ9</vt:lpwstr>
  </property>
</Properties>
</file>